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708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3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0" y="-1645920"/>
            <a:ext cx="3840480" cy="3840480"/>
          </a:xfrm>
          <a:prstGeom prst="ellipse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6035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kern="0" spc="5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SAME DAY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457200" y="1627632"/>
            <a:ext cx="6035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kern="0" spc="10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AUTOMOTIVE CARE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42316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7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  O  L  D  I  N  G  S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3035808"/>
            <a:ext cx="457200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320040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Investment Opportunity Overview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7200" y="4343400"/>
            <a:ext cx="2103120" cy="34747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7200" y="4343400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CONFIDENTIAL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675120" y="1051560"/>
            <a:ext cx="214884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675120" y="1051560"/>
            <a:ext cx="64008" cy="7772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830568" y="112471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6830568" y="1435608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Income Partner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675120" y="2011680"/>
            <a:ext cx="214884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675120" y="2011680"/>
            <a:ext cx="64008" cy="7772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830568" y="208483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2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830568" y="2395728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Licensing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675120" y="2971800"/>
            <a:ext cx="214884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675120" y="2971800"/>
            <a:ext cx="64008" cy="7772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830568" y="3044952"/>
            <a:ext cx="1920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3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830568" y="3355848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 JV</a:t>
            </a:r>
            <a:endParaRPr lang="en-US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D408D8-AC94-A7BC-5812-35FEFC83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28" y="-313524"/>
            <a:ext cx="3200400" cy="3102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 Perfect Fit for International Investors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7498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investment structure may qualify for U.S. investor visa pathways — ideal for foreign capital seeking U.S. business ownership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20040" y="1170432"/>
            <a:ext cx="3840480" cy="3547872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20040" y="1170432"/>
            <a:ext cx="3840480" cy="47548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20040" y="1170432"/>
            <a:ext cx="3840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E-2 TREATY INVESTOR VISA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02920" y="1719072"/>
            <a:ext cx="352044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nationals of U.S. treaty countries
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 in an active U.S. business
No fixed minimum (typically $100K+)
Investor maintains a directing role
Renewable visa while business operates
Does not lead directly to a green card
</a:t>
            </a: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match: Model 3 (Managed JV)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 holds ownership role. SDAC manages day-to-day operations.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983480" y="1170432"/>
            <a:ext cx="3840480" cy="3547872"/>
          </a:xfrm>
          <a:prstGeom prst="rect">
            <a:avLst/>
          </a:prstGeom>
          <a:solidFill>
            <a:srgbClr val="F8FAFC"/>
          </a:solidFill>
          <a:ln w="12700">
            <a:solidFill>
              <a:srgbClr val="D1D5DB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983480" y="1170432"/>
            <a:ext cx="3840480" cy="475488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983480" y="1170432"/>
            <a:ext cx="3840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EB-5 IMMIGRANT INVESTOR VISA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166360" y="1719072"/>
            <a:ext cx="352044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Pathway to permanent U.S. residency
</a:t>
            </a: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investment: $800K–$1.05M
Must create 10+ full-time U.S. jobs
Leads to a conditional green card
Multi-location investment may qualify
</a:t>
            </a: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Potential match: Multiple Model 3 locations combined. Consult a qualified immigration attorney to assess eligibility.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65760" y="48463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Disclaimer: This is not legal or immigration advice. All investors should consult qualified immigration and securities attorneys.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Why Invest With Same Day Automotive Care?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47472" y="896112"/>
            <a:ext cx="4160520" cy="12344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47472" y="896112"/>
            <a:ext cx="64008" cy="12344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12064" y="969264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12064" y="1298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Proven Live Operations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12064" y="1655064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don't sell a concept — we run a real shop. Our systems are tested, refined, and ready to replicate.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828032" y="896112"/>
            <a:ext cx="4160520" cy="12344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28032" y="896112"/>
            <a:ext cx="64008" cy="12344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992624" y="969264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992624" y="1298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Three Investor Tracks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992624" y="1655064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Passive income, active ownership, or managed growth. Structured entry for every investor profile.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47472" y="2286000"/>
            <a:ext cx="4160520" cy="12344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47472" y="2286000"/>
            <a:ext cx="64008" cy="12344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12064" y="2359152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12064" y="268833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E-2 &amp; EB-5 Compatible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12064" y="3044952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structure designed to support foreign investors pursuing U.S. investor visa pathways.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4828032" y="2286000"/>
            <a:ext cx="4160520" cy="12344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828032" y="2286000"/>
            <a:ext cx="64008" cy="12344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992624" y="2359152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992624" y="268833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Recession-Resistant Industry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992624" y="3044952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Cars always need service. 284M+ vehicles on U.S. roads means consistent, predictable demand.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347472" y="3675888"/>
            <a:ext cx="4160520" cy="12344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347472" y="3675888"/>
            <a:ext cx="64008" cy="12344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512064" y="3749040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12064" y="4078224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Ongoing Operator Support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12064" y="4434840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partner receives operational, marketing, and systems support. We succeed when you succeed.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4828032" y="3675888"/>
            <a:ext cx="4160520" cy="123444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828032" y="3675888"/>
            <a:ext cx="64008" cy="12344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992624" y="3749040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06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4992624" y="4078224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Legal Structure First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4992624" y="4434840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program is built with proper agreements, disclosures, and compliance — no shortcuts.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18872" cy="51435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0" y="2926080"/>
            <a:ext cx="3657600" cy="3657600"/>
          </a:xfrm>
          <a:prstGeom prst="ellipse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Ready to Partner?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457200" y="1280160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Here is how to take the next step: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1773936"/>
            <a:ext cx="384048" cy="384048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1773936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05840" y="1755648"/>
            <a:ext cx="7589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this deck and identify the investment model that fits your goals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350008"/>
            <a:ext cx="384048" cy="384048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7200" y="235000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005840" y="2331720"/>
            <a:ext cx="7589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a consultation call with our team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2926080"/>
            <a:ext cx="384048" cy="384048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7200" y="292608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005840" y="2907792"/>
            <a:ext cx="7589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your investor package, legal agreements &amp; risk disclosures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57200" y="3502152"/>
            <a:ext cx="384048" cy="384048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7200" y="350215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005840" y="3483864"/>
            <a:ext cx="7589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due diligence with your legal and financial advisor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457200" y="4078224"/>
            <a:ext cx="384048" cy="384048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57200" y="4078224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005840" y="4059936"/>
            <a:ext cx="7589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agreements and join the Same Day Automotive Care family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457200" y="4617720"/>
            <a:ext cx="8229600" cy="384048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57200" y="4617720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Day Automotive Care  |  9801 Westheimer Rd Ste 300, Houston TX 77042  |  281-200-5532  |  info@samedayautocare.com</a:t>
            </a:r>
            <a:endParaRPr lang="en-US" sz="11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C25058-36C8-DED1-7EFD-546F6C638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08" y="2734056"/>
            <a:ext cx="3200400" cy="3102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About Same Day Automotive Care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Who We Are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1353312"/>
            <a:ext cx="5029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Day Automotive Care is a Houston &amp; Katy, TX-based automotive service company built on speed, quality, and customer trust.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operational systems, vendor relationships, and brand identity have been developed for one purpose: scalable expansion across markets.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2816352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Makes Us Investment-Ready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57200" y="3218688"/>
            <a:ext cx="50292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Tested operations running in a live shop environment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Proven systems ready to replicate across locations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Established supplier &amp; vendor relationships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structured investor entry points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5943600" y="868680"/>
            <a:ext cx="2743200" cy="12344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943600" y="868680"/>
            <a:ext cx="27432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0" y="99669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3400" dirty="0"/>
          </a:p>
        </p:txBody>
      </p:sp>
      <p:sp>
        <p:nvSpPr>
          <p:cNvPr id="11" name="Text 9"/>
          <p:cNvSpPr/>
          <p:nvPr/>
        </p:nvSpPr>
        <p:spPr>
          <a:xfrm>
            <a:off x="5943600" y="1627632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Models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943600" y="2286000"/>
            <a:ext cx="2743200" cy="12344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943600" y="2286000"/>
            <a:ext cx="27432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943600" y="241401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$30K+</a:t>
            </a:r>
            <a:endParaRPr lang="en-US" sz="3400" dirty="0"/>
          </a:p>
        </p:txBody>
      </p:sp>
      <p:sp>
        <p:nvSpPr>
          <p:cNvPr id="15" name="Text 13"/>
          <p:cNvSpPr/>
          <p:nvPr/>
        </p:nvSpPr>
        <p:spPr>
          <a:xfrm>
            <a:off x="5943600" y="3044952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Entry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943600" y="3703320"/>
            <a:ext cx="2743200" cy="12344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943600" y="3703320"/>
            <a:ext cx="27432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43600" y="383133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8%</a:t>
            </a:r>
            <a:endParaRPr lang="en-US" sz="3400" dirty="0"/>
          </a:p>
        </p:txBody>
      </p:sp>
      <p:sp>
        <p:nvSpPr>
          <p:cNvPr id="19" name="Text 17"/>
          <p:cNvSpPr/>
          <p:nvPr/>
        </p:nvSpPr>
        <p:spPr>
          <a:xfrm>
            <a:off x="5943600" y="4462272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 Royalty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Three Investment Pathways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 profiles. Different goals. One winning platform.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365760" y="1325880"/>
            <a:ext cx="2606040" cy="35204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325880"/>
            <a:ext cx="260604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46304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65760" y="1993392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Income Partner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Program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40080" y="2761488"/>
            <a:ext cx="2057400" cy="2926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276148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Passive Investment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365760" y="314553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Entry: $30,000 minimum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02920" y="3493008"/>
            <a:ext cx="2331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Earn up to 12% preferred annual return without operating a business.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200400" y="1325880"/>
            <a:ext cx="2606040" cy="35204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00400" y="1325880"/>
            <a:ext cx="260604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200400" y="146304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3200400" y="1993392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Brand Licensing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Program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3474720" y="2761488"/>
            <a:ext cx="2057400" cy="2926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474720" y="276148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 &amp; Operate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3200400" y="314553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Entry: $120K – $250K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337560" y="3493008"/>
            <a:ext cx="2331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a turnkey shop setup and operate under our brand with full systems support.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035040" y="1325880"/>
            <a:ext cx="2606040" cy="35204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035040" y="1325880"/>
            <a:ext cx="260604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035040" y="146304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6035040" y="1993392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Managed JV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Expansion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6309360" y="2761488"/>
            <a:ext cx="2057400" cy="2926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309360" y="2761488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 Without Operating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035040" y="314553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Entry: Custom structuring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172200" y="3493008"/>
            <a:ext cx="2331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 a location, we build and run it. Own the business without day-to-day involvement.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1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011680" y="182880"/>
            <a:ext cx="6675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Income Partner Program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57200" y="694944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Business Financing  |  Passive Income for Qualified Investors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1115568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How It Works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57200" y="1517904"/>
            <a:ext cx="50292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Qualified investors contribute capital to fund Same Day Automotive Care's operations and expansion. In return, they receive a preferred return on their investment distributed quarterly.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private business financing — not a public offering. All returns are performance-based and subject to business results.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017520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Program Terms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57200" y="3419856"/>
            <a:ext cx="50292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contribution: $30,000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 preferred return: up to 12% annually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Distributions: quarterly, subject to performance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holding period: 24 months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Attorney-drafted agreements + risk disclosures required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943600" y="1024128"/>
            <a:ext cx="2743200" cy="118872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943600" y="1024128"/>
            <a:ext cx="27432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943600" y="113385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$30K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5943600" y="1737360"/>
            <a:ext cx="2743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Contribution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5943600" y="2395728"/>
            <a:ext cx="2743200" cy="118872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5943600" y="2395728"/>
            <a:ext cx="27432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943600" y="250545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12%</a:t>
            </a:r>
            <a:endParaRPr lang="en-US" sz="3200" dirty="0"/>
          </a:p>
        </p:txBody>
      </p:sp>
      <p:sp>
        <p:nvSpPr>
          <p:cNvPr id="18" name="Text 16"/>
          <p:cNvSpPr/>
          <p:nvPr/>
        </p:nvSpPr>
        <p:spPr>
          <a:xfrm>
            <a:off x="5943600" y="3108960"/>
            <a:ext cx="2743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 Annual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Preferred Return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5943600" y="3767328"/>
            <a:ext cx="2743200" cy="118872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943600" y="3767328"/>
            <a:ext cx="27432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943600" y="387705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24mo</a:t>
            </a:r>
            <a:endParaRPr lang="en-US" sz="3200" dirty="0"/>
          </a:p>
        </p:txBody>
      </p:sp>
      <p:sp>
        <p:nvSpPr>
          <p:cNvPr id="22" name="Text 20"/>
          <p:cNvSpPr/>
          <p:nvPr/>
        </p:nvSpPr>
        <p:spPr>
          <a:xfrm>
            <a:off x="5943600" y="4480560"/>
            <a:ext cx="2743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Holding Period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2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011680" y="182880"/>
            <a:ext cx="6675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Brand Licensing Program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57200" y="694944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 and operate a Same Day Automotive Care location under our proven brand, systems, and support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320040" y="1097280"/>
            <a:ext cx="3931920" cy="3767328"/>
          </a:xfrm>
          <a:prstGeom prst="rect">
            <a:avLst/>
          </a:prstGeom>
          <a:solidFill>
            <a:srgbClr val="F8FAFC"/>
          </a:solidFill>
          <a:ln w="12700">
            <a:solidFill>
              <a:srgbClr val="D1D5DB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320040" y="1097280"/>
            <a:ext cx="3931920" cy="50292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20040" y="1097280"/>
            <a:ext cx="3931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BASIC PACKAGE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320040" y="1664208"/>
            <a:ext cx="3931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$120,000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320040" y="2176272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Starting Investment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48640" y="2468880"/>
            <a:ext cx="347472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vehicle lifts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 machine + diagnostics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Chinese alignment machine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 compressor + startup tooling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branding &amp; signage package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 + workflow systems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onboarding + training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 days operational support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20040" y="4553712"/>
            <a:ext cx="3931920" cy="25603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20040" y="4553712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+ 8% Monthly Royalty on Gross Revenue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892040" y="1097280"/>
            <a:ext cx="3931920" cy="3767328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892040" y="1097280"/>
            <a:ext cx="3931920" cy="50292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892040" y="1097280"/>
            <a:ext cx="3931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PREMIUM PACKAGE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892040" y="1664208"/>
            <a:ext cx="3931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$250,000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4892040" y="2176272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Starting Investment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120640" y="2468880"/>
            <a:ext cx="347472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6+ heavy-duty vehicle lifts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American-made alignment machine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brake lathe machine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 machine + full diagnostics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professional tool package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 buildout + launch marketing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Manager training + staffing setup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marketing + ongoing support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892040" y="4553712"/>
            <a:ext cx="3931920" cy="25603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892040" y="4553712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+ 8% Monthly Royalty on Gross Revenue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2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011680" y="182880"/>
            <a:ext cx="6675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Basic Operator Package — $120,000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694944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Turnkey automotive shop setup for first-time owner-operators entering the SDAC network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57200" y="1115568"/>
            <a:ext cx="3749040" cy="384048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111556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EQUIPMENT INCLUDED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94360" y="1554480"/>
            <a:ext cx="34747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vehicle lifts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Automotive AC machine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Chinese alignment machine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 compressor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Diagnostic equipment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Startup tool package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709160" y="1115568"/>
            <a:ext cx="3977640" cy="384048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709160" y="1115568"/>
            <a:ext cx="3977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SUPPORT &amp; SYSTEMS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46320" y="1554480"/>
            <a:ext cx="3703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branding &amp; signage package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 system setup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&amp; operations systems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onboarding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Recruiting support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training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 consulting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 days post-launch support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57200" y="4133088"/>
            <a:ext cx="8229600" cy="749808"/>
          </a:xfrm>
          <a:prstGeom prst="rect">
            <a:avLst/>
          </a:prstGeom>
          <a:solidFill>
            <a:srgbClr val="FEF9E7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4187952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Ongoing Terms: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640080" y="4480560"/>
            <a:ext cx="7863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8% monthly royalty on gross revenue  |  Territory exclusivity  |  Continued brand &amp; operational support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2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011680" y="182880"/>
            <a:ext cx="6675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Premium Operator Package — $250,000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694944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flagship shop configuration — built for serious operators and high-volume markets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57200" y="1115568"/>
            <a:ext cx="3749040" cy="384048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1115568"/>
            <a:ext cx="64008" cy="38404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12648" y="1115568"/>
            <a:ext cx="3520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PREMIUM EQUIPMENT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94360" y="1554480"/>
            <a:ext cx="347472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6+ heavy-duty vehicle lifts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American-made alignment machine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brake lathe machine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Automotive AC machine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professional tool package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diagnostic systems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709160" y="1115568"/>
            <a:ext cx="3977640" cy="384048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709160" y="1115568"/>
            <a:ext cx="64008" cy="38404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864608" y="111556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FULL-SERVICE SUPPORT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846320" y="1554480"/>
            <a:ext cx="3703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shop buildout consulting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Hiring &amp; staffing setup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 marketing campaign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Manager &amp; staff training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pricing &amp; supply access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marketing support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 consulting support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4133088"/>
            <a:ext cx="8229600" cy="749808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57200" y="4133088"/>
            <a:ext cx="82296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0080" y="4224528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 Terms: 8% monthly royalty on gross revenue  |  Territory exclusivity  |  Full brand &amp; operational support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3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011680" y="182880"/>
            <a:ext cx="6675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Managed JV Expansion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57200" y="694944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fund it. We build and run it. You own it.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256032" y="1280160"/>
            <a:ext cx="1920240" cy="26974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04672" y="1417320"/>
            <a:ext cx="804672" cy="804672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04672" y="1417320"/>
            <a:ext cx="80467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56032" y="2331720"/>
            <a:ext cx="1920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Investor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Contributes Capital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347472" y="3054096"/>
            <a:ext cx="17373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provide the funding. No automotive experience needed.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2176272" y="2487168"/>
            <a:ext cx="2560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-&gt;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432304" y="1280160"/>
            <a:ext cx="1920240" cy="26974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2980944" y="1417320"/>
            <a:ext cx="804672" cy="804672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980944" y="1417320"/>
            <a:ext cx="80467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2432304" y="2331720"/>
            <a:ext cx="1920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SDAC Builds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Operation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2523744" y="3054096"/>
            <a:ext cx="17373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handle site, staffing, equipment, systems, and launch.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352544" y="2487168"/>
            <a:ext cx="2560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-&gt;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608576" y="1280160"/>
            <a:ext cx="1920240" cy="26974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157216" y="1417320"/>
            <a:ext cx="804672" cy="804672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157216" y="1417320"/>
            <a:ext cx="80467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4608576" y="2331720"/>
            <a:ext cx="1920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Shop Opens &amp;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Generates Revenue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700016" y="3054096"/>
            <a:ext cx="17373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location runs under our brand and management.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6528816" y="2487168"/>
            <a:ext cx="2560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-&gt;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784848" y="1280160"/>
            <a:ext cx="1920240" cy="26974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7333488" y="1417320"/>
            <a:ext cx="804672" cy="804672"/>
          </a:xfrm>
          <a:prstGeom prst="ellipse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333488" y="1417320"/>
            <a:ext cx="80467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6784848" y="2331720"/>
            <a:ext cx="1920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Profits Are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Distributed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6876288" y="3054096"/>
            <a:ext cx="17373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50/50 profit split after a 6% royalty to SDAC.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57200" y="4133088"/>
            <a:ext cx="8229600" cy="804672"/>
          </a:xfrm>
          <a:prstGeom prst="rect">
            <a:avLst/>
          </a:prstGeom>
          <a:solidFill>
            <a:srgbClr val="FEF9E7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640080" y="4187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SDAC Earns Per Location: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40080" y="4480560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Setup Fee   |   6% Monthly Royalty on Gross   |   50/50 Profit Split After Royalty   |   Brand Licensing Fee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How Same Day Automotive Care Earns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0467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income streams across all three investment models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274320" y="1234440"/>
            <a:ext cx="1051560" cy="36576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29184" y="1234440"/>
            <a:ext cx="960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1417320" y="1234440"/>
            <a:ext cx="4754880" cy="36576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472184" y="1234440"/>
            <a:ext cx="466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Revenue Stream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6263640" y="1234440"/>
            <a:ext cx="1463040" cy="36576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318504" y="123444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When Paid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7818120" y="1234440"/>
            <a:ext cx="1051560" cy="36576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872984" y="1234440"/>
            <a:ext cx="960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Type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74320" y="1645920"/>
            <a:ext cx="8595360" cy="493776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29184" y="1645920"/>
            <a:ext cx="9601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1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1472184" y="1645920"/>
            <a:ext cx="46634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management &amp; preferred return program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6318504" y="1645920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7863840" y="1737360"/>
            <a:ext cx="960120" cy="31089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863840" y="1737360"/>
            <a:ext cx="960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Recurring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274320" y="2167128"/>
            <a:ext cx="8595360" cy="493776"/>
          </a:xfrm>
          <a:prstGeom prst="rect">
            <a:avLst/>
          </a:prstGeom>
          <a:solidFill>
            <a:srgbClr val="132238"/>
          </a:solidFill>
          <a:ln w="12700">
            <a:solidFill>
              <a:srgbClr val="1322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29184" y="2167128"/>
            <a:ext cx="9601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2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1472184" y="2167128"/>
            <a:ext cx="46634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Upfront licensing fee — Basic ($120K) or Premium ($250K)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6318504" y="2167128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Signing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7863840" y="2258568"/>
            <a:ext cx="960120" cy="310896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7863840" y="2258568"/>
            <a:ext cx="960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One-Time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274320" y="2688336"/>
            <a:ext cx="8595360" cy="493776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329184" y="2688336"/>
            <a:ext cx="9601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2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1472184" y="2688336"/>
            <a:ext cx="46634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8% monthly royalty on operator gross revenue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6318504" y="2688336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7863840" y="2779776"/>
            <a:ext cx="960120" cy="31089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7863840" y="2779776"/>
            <a:ext cx="960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274320" y="3209544"/>
            <a:ext cx="8595360" cy="493776"/>
          </a:xfrm>
          <a:prstGeom prst="rect">
            <a:avLst/>
          </a:prstGeom>
          <a:solidFill>
            <a:srgbClr val="132238"/>
          </a:solidFill>
          <a:ln w="12700">
            <a:solidFill>
              <a:srgbClr val="1322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329184" y="3209544"/>
            <a:ext cx="9601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3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1472184" y="3209544"/>
            <a:ext cx="46634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Acquisition sourcing &amp; shop setup fee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6318504" y="3209544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Launch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7863840" y="3300984"/>
            <a:ext cx="960120" cy="310896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7863840" y="3300984"/>
            <a:ext cx="960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One-Time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274320" y="3730752"/>
            <a:ext cx="8595360" cy="493776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329184" y="3730752"/>
            <a:ext cx="9601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3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1472184" y="3730752"/>
            <a:ext cx="46634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6% monthly royalty on JV location gross revenue</a:t>
            </a:r>
            <a:endParaRPr lang="en-US" sz="1050" dirty="0"/>
          </a:p>
        </p:txBody>
      </p:sp>
      <p:sp>
        <p:nvSpPr>
          <p:cNvPr id="39" name="Text 37"/>
          <p:cNvSpPr/>
          <p:nvPr/>
        </p:nvSpPr>
        <p:spPr>
          <a:xfrm>
            <a:off x="6318504" y="3730752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7863840" y="3822192"/>
            <a:ext cx="960120" cy="31089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7863840" y="3822192"/>
            <a:ext cx="960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Recurring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274320" y="4251960"/>
            <a:ext cx="8595360" cy="493776"/>
          </a:xfrm>
          <a:prstGeom prst="rect">
            <a:avLst/>
          </a:prstGeom>
          <a:solidFill>
            <a:srgbClr val="132238"/>
          </a:solidFill>
          <a:ln w="12700">
            <a:solidFill>
              <a:srgbClr val="1322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329184" y="4251960"/>
            <a:ext cx="9601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E8A838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MODEL 3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1472184" y="4251960"/>
            <a:ext cx="46634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50/50 profit split after royalty deduction</a:t>
            </a:r>
            <a:endParaRPr lang="en-US" sz="1050" dirty="0"/>
          </a:p>
        </p:txBody>
      </p:sp>
      <p:sp>
        <p:nvSpPr>
          <p:cNvPr id="45" name="Text 43"/>
          <p:cNvSpPr/>
          <p:nvPr/>
        </p:nvSpPr>
        <p:spPr>
          <a:xfrm>
            <a:off x="6318504" y="4251960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Monthly/Quarterly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7863840" y="4343400"/>
            <a:ext cx="960120" cy="31089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7863840" y="4343400"/>
            <a:ext cx="960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Recurring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1262</Words>
  <Application>Microsoft Office PowerPoint</Application>
  <PresentationFormat>On-screen Show (16:9)</PresentationFormat>
  <Paragraphs>242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Opportunity Overview</dc:title>
  <dc:subject>PptxGenJS Presentation</dc:subject>
  <dc:creator>Same Day Automotive Care</dc:creator>
  <cp:lastModifiedBy>Aderonke Okeleye</cp:lastModifiedBy>
  <cp:revision>3</cp:revision>
  <dcterms:created xsi:type="dcterms:W3CDTF">2026-05-28T05:05:16Z</dcterms:created>
  <dcterms:modified xsi:type="dcterms:W3CDTF">2026-05-30T22:11:59Z</dcterms:modified>
</cp:coreProperties>
</file>